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301" r:id="rId2"/>
  </p:sldIdLst>
  <p:sldSz cx="12192000" cy="6858000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DF7AC7B-E437-4CE1-824C-56856AC5F571}" v="7" dt="2026-03-11T18:59:59.817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5" d="100"/>
          <a:sy n="105" d="100"/>
        </p:scale>
        <p:origin x="798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7" Type="http://schemas.microsoft.com/office/2015/10/relationships/revisionInfo" Target="revisionInfo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1012" y="609601"/>
            <a:ext cx="8676222" cy="3200400"/>
          </a:xfrm>
        </p:spPr>
        <p:txBody>
          <a:bodyPr anchor="b">
            <a:normAutofit/>
          </a:bodyPr>
          <a:lstStyle>
            <a:lvl1pPr algn="ctr">
              <a:defRPr sz="4800">
                <a:effectLst>
                  <a:glow rad="38100">
                    <a:schemeClr val="bg1">
                      <a:lumMod val="65000"/>
                      <a:lumOff val="35000"/>
                      <a:alpha val="50000"/>
                    </a:schemeClr>
                  </a:glow>
                  <a:outerShdw blurRad="28575" dist="31750" dir="132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1012" y="3886200"/>
            <a:ext cx="8676222" cy="1905000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858D1D-B0D6-4ABF-A19D-41C449CBD109}" type="datetime1">
              <a:rPr lang="en-US" smtClean="0"/>
              <a:t>6/15/2026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J. Crandell - Crime Analyst 1/9/25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28E537-E56B-49CA-B596-52598082FBE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864855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4732865"/>
            <a:ext cx="99060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979612" y="932112"/>
            <a:ext cx="8225944" cy="3164976"/>
          </a:xfrm>
          <a:prstGeom prst="roundRect">
            <a:avLst>
              <a:gd name="adj" fmla="val 43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3" y="5299603"/>
            <a:ext cx="9906000" cy="493712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203DD4-72AD-49CF-B9EC-A8498FA971A1}" type="datetime1">
              <a:rPr lang="en-US" smtClean="0"/>
              <a:t>6/15/2026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J. Crandell - Crime Analyst 1/9/25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28E537-E56B-49CA-B596-52598082FBE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74362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2" y="609601"/>
            <a:ext cx="9905999" cy="3124199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1" y="4343400"/>
            <a:ext cx="9906000" cy="1447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F52245-0E9F-4AA1-982E-E2C064304BEE}" type="datetime1">
              <a:rPr lang="en-US" smtClean="0"/>
              <a:t>6/15/2026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J. Crandell - Crime Analyst 1/9/25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28E537-E56B-49CA-B596-52598082FBE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168451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836612" y="7868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>
                <a:solidFill>
                  <a:schemeClr val="accent1"/>
                </a:solidFill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437812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>
                <a:solidFill>
                  <a:schemeClr val="accent1"/>
                </a:solidFill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609601"/>
            <a:ext cx="9296398" cy="2743199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1" y="4343400"/>
            <a:ext cx="9906000" cy="14478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buNone/>
              <a:defRPr lang="en-US" sz="200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D8A686-B794-49D8-96AA-C3001D66B5D2}" type="datetime1">
              <a:rPr lang="en-US" smtClean="0"/>
              <a:t>6/15/2026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J. Crandell - Crime Analyst 1/9/25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28E537-E56B-49CA-B596-52598082FBE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315206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2" y="3308581"/>
            <a:ext cx="9906000" cy="14688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0" y="4777381"/>
            <a:ext cx="9906001" cy="860400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defRPr lang="en-US" sz="200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3FDB68-2919-4BF4-99F8-B8442A3FD533}" type="datetime1">
              <a:rPr lang="en-US" smtClean="0"/>
              <a:t>6/15/2026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J. Crandell - Crime Analyst 1/9/25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28E537-E56B-49CA-B596-52598082FBE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5516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836612" y="7868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>
                <a:solidFill>
                  <a:schemeClr val="accent1"/>
                </a:solidFill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437812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>
                <a:solidFill>
                  <a:schemeClr val="accent1"/>
                </a:solidFill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609601"/>
            <a:ext cx="9296398" cy="2743199"/>
          </a:xfrm>
        </p:spPr>
        <p:txBody>
          <a:bodyPr anchor="ctr">
            <a:normAutofit/>
          </a:bodyPr>
          <a:lstStyle>
            <a:lvl1pPr algn="l">
              <a:defRPr sz="3200" b="0" cap="all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41412" y="3886200"/>
            <a:ext cx="9906000" cy="8890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1" y="4775200"/>
            <a:ext cx="9906000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B8E2FB-BB76-4333-9F3D-DD2E2909CA33}" type="datetime1">
              <a:rPr lang="en-US" smtClean="0"/>
              <a:t>6/15/2026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J. Crandell - Crime Analyst 1/9/25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28E537-E56B-49CA-B596-52598082FBE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892071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2" y="609601"/>
            <a:ext cx="9905999" cy="2743199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/>
              <a:t>Click to edit Master title style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41412" y="3505200"/>
            <a:ext cx="99060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800" b="0" cap="all" dirty="0">
                <a:ln w="3175" cmpd="sng">
                  <a:noFill/>
                </a:ln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1" y="4343400"/>
            <a:ext cx="9906000" cy="14478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F36410-89F4-4013-B130-C2E08B549E74}" type="datetime1">
              <a:rPr lang="en-US" smtClean="0"/>
              <a:t>6/15/2026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J. Crandell - Crime Analyst 1/9/25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28E537-E56B-49CA-B596-52598082FBE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818106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9905998" cy="1905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6F1E3E-A4A5-453F-A143-D729D1272908}" type="datetime1">
              <a:rPr lang="en-US" smtClean="0"/>
              <a:t>6/15/2026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J. Crandell - Crime Analyst 1/9/25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28E537-E56B-49CA-B596-52598082FBE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245423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6898" y="609599"/>
            <a:ext cx="2210514" cy="5181601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1412" y="609600"/>
            <a:ext cx="7543800" cy="5181600"/>
          </a:xfrm>
        </p:spPr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39C5CA-4AD1-4D97-9059-E78BC738BABE}" type="datetime1">
              <a:rPr lang="en-US" smtClean="0"/>
              <a:t>6/15/2026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J. Crandell - Crime Analyst 1/9/25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28E537-E56B-49CA-B596-52598082FBE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089943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23B832CC-E04A-47A7-966D-475AEA6409AB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689139" y="2491272"/>
            <a:ext cx="2807036" cy="2804628"/>
          </a:xfrm>
          <a:custGeom>
            <a:avLst/>
            <a:gdLst>
              <a:gd name="connsiteX0" fmla="*/ 1406866 w 2807036"/>
              <a:gd name="connsiteY0" fmla="*/ 0 h 2804628"/>
              <a:gd name="connsiteX1" fmla="*/ 2061159 w 2807036"/>
              <a:gd name="connsiteY1" fmla="*/ 271017 h 2804628"/>
              <a:gd name="connsiteX2" fmla="*/ 2542705 w 2807036"/>
              <a:gd name="connsiteY2" fmla="*/ 752562 h 2804628"/>
              <a:gd name="connsiteX3" fmla="*/ 2796783 w 2807036"/>
              <a:gd name="connsiteY3" fmla="*/ 1230127 h 2804628"/>
              <a:gd name="connsiteX4" fmla="*/ 2807036 w 2807036"/>
              <a:gd name="connsiteY4" fmla="*/ 1301178 h 2804628"/>
              <a:gd name="connsiteX5" fmla="*/ 2807036 w 2807036"/>
              <a:gd name="connsiteY5" fmla="*/ 1512532 h 2804628"/>
              <a:gd name="connsiteX6" fmla="*/ 2796783 w 2807036"/>
              <a:gd name="connsiteY6" fmla="*/ 1583584 h 2804628"/>
              <a:gd name="connsiteX7" fmla="*/ 2542705 w 2807036"/>
              <a:gd name="connsiteY7" fmla="*/ 2061148 h 2804628"/>
              <a:gd name="connsiteX8" fmla="*/ 2061149 w 2807036"/>
              <a:gd name="connsiteY8" fmla="*/ 2542704 h 2804628"/>
              <a:gd name="connsiteX9" fmla="*/ 1583585 w 2807036"/>
              <a:gd name="connsiteY9" fmla="*/ 2796782 h 2804628"/>
              <a:gd name="connsiteX10" fmla="*/ 1529213 w 2807036"/>
              <a:gd name="connsiteY10" fmla="*/ 2804628 h 2804628"/>
              <a:gd name="connsiteX11" fmla="*/ 1284499 w 2807036"/>
              <a:gd name="connsiteY11" fmla="*/ 2804628 h 2804628"/>
              <a:gd name="connsiteX12" fmla="*/ 1230128 w 2807036"/>
              <a:gd name="connsiteY12" fmla="*/ 2796782 h 2804628"/>
              <a:gd name="connsiteX13" fmla="*/ 752563 w 2807036"/>
              <a:gd name="connsiteY13" fmla="*/ 2542704 h 2804628"/>
              <a:gd name="connsiteX14" fmla="*/ 271018 w 2807036"/>
              <a:gd name="connsiteY14" fmla="*/ 2061158 h 2804628"/>
              <a:gd name="connsiteX15" fmla="*/ 271018 w 2807036"/>
              <a:gd name="connsiteY15" fmla="*/ 752572 h 2804628"/>
              <a:gd name="connsiteX16" fmla="*/ 752573 w 2807036"/>
              <a:gd name="connsiteY16" fmla="*/ 271017 h 2804628"/>
              <a:gd name="connsiteX17" fmla="*/ 1406866 w 2807036"/>
              <a:gd name="connsiteY17" fmla="*/ 0 h 28046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807036" h="2804628">
                <a:moveTo>
                  <a:pt x="1406866" y="0"/>
                </a:moveTo>
                <a:cubicBezTo>
                  <a:pt x="1643674" y="0"/>
                  <a:pt x="1880481" y="90339"/>
                  <a:pt x="2061159" y="271017"/>
                </a:cubicBezTo>
                <a:lnTo>
                  <a:pt x="2542705" y="752562"/>
                </a:lnTo>
                <a:cubicBezTo>
                  <a:pt x="2678213" y="888071"/>
                  <a:pt x="2762906" y="1055152"/>
                  <a:pt x="2796783" y="1230127"/>
                </a:cubicBezTo>
                <a:lnTo>
                  <a:pt x="2807036" y="1301178"/>
                </a:lnTo>
                <a:lnTo>
                  <a:pt x="2807036" y="1512532"/>
                </a:lnTo>
                <a:lnTo>
                  <a:pt x="2796783" y="1583584"/>
                </a:lnTo>
                <a:cubicBezTo>
                  <a:pt x="2762906" y="1758558"/>
                  <a:pt x="2678213" y="1925640"/>
                  <a:pt x="2542705" y="2061148"/>
                </a:cubicBezTo>
                <a:lnTo>
                  <a:pt x="2061149" y="2542704"/>
                </a:lnTo>
                <a:cubicBezTo>
                  <a:pt x="1925641" y="2678212"/>
                  <a:pt x="1758559" y="2762905"/>
                  <a:pt x="1583585" y="2796782"/>
                </a:cubicBezTo>
                <a:lnTo>
                  <a:pt x="1529213" y="2804628"/>
                </a:lnTo>
                <a:lnTo>
                  <a:pt x="1284499" y="2804628"/>
                </a:lnTo>
                <a:lnTo>
                  <a:pt x="1230128" y="2796782"/>
                </a:lnTo>
                <a:cubicBezTo>
                  <a:pt x="1055153" y="2762905"/>
                  <a:pt x="888072" y="2678212"/>
                  <a:pt x="752563" y="2542704"/>
                </a:cubicBezTo>
                <a:lnTo>
                  <a:pt x="271018" y="2061158"/>
                </a:lnTo>
                <a:cubicBezTo>
                  <a:pt x="-90339" y="1699802"/>
                  <a:pt x="-90339" y="1113928"/>
                  <a:pt x="271018" y="752572"/>
                </a:cubicBezTo>
                <a:lnTo>
                  <a:pt x="752573" y="271017"/>
                </a:lnTo>
                <a:cubicBezTo>
                  <a:pt x="933252" y="90339"/>
                  <a:pt x="1170059" y="0"/>
                  <a:pt x="1406866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r>
              <a:rPr lang="en-US"/>
              <a:t>Click icon to add picture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D305E0-4ACF-4008-983E-8F5C20E37180}" type="datetime1">
              <a:rPr lang="en-US" smtClean="0"/>
              <a:t>6/15/2026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J. Crandell - Crime Analyst 1/9/25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28E537-E56B-49CA-B596-52598082FBE8}" type="slidenum">
              <a:rPr lang="en-US" smtClean="0"/>
              <a:t>‹#›</a:t>
            </a:fld>
            <a:endParaRPr lang="en-US"/>
          </a:p>
        </p:txBody>
      </p:sp>
      <p:sp>
        <p:nvSpPr>
          <p:cNvPr id="6" name="Freeform: Shape 7">
            <a:extLst>
              <a:ext uri="{FF2B5EF4-FFF2-40B4-BE49-F238E27FC236}">
                <a16:creationId xmlns:a16="http://schemas.microsoft.com/office/drawing/2014/main" id="{23B832CC-E04A-47A7-966D-475AEA6409AB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1125883" y="2491272"/>
            <a:ext cx="2807036" cy="2804628"/>
          </a:xfrm>
          <a:custGeom>
            <a:avLst/>
            <a:gdLst>
              <a:gd name="connsiteX0" fmla="*/ 1406866 w 2807036"/>
              <a:gd name="connsiteY0" fmla="*/ 0 h 2804628"/>
              <a:gd name="connsiteX1" fmla="*/ 2061159 w 2807036"/>
              <a:gd name="connsiteY1" fmla="*/ 271017 h 2804628"/>
              <a:gd name="connsiteX2" fmla="*/ 2542705 w 2807036"/>
              <a:gd name="connsiteY2" fmla="*/ 752562 h 2804628"/>
              <a:gd name="connsiteX3" fmla="*/ 2796783 w 2807036"/>
              <a:gd name="connsiteY3" fmla="*/ 1230127 h 2804628"/>
              <a:gd name="connsiteX4" fmla="*/ 2807036 w 2807036"/>
              <a:gd name="connsiteY4" fmla="*/ 1301178 h 2804628"/>
              <a:gd name="connsiteX5" fmla="*/ 2807036 w 2807036"/>
              <a:gd name="connsiteY5" fmla="*/ 1512532 h 2804628"/>
              <a:gd name="connsiteX6" fmla="*/ 2796783 w 2807036"/>
              <a:gd name="connsiteY6" fmla="*/ 1583584 h 2804628"/>
              <a:gd name="connsiteX7" fmla="*/ 2542705 w 2807036"/>
              <a:gd name="connsiteY7" fmla="*/ 2061148 h 2804628"/>
              <a:gd name="connsiteX8" fmla="*/ 2061149 w 2807036"/>
              <a:gd name="connsiteY8" fmla="*/ 2542704 h 2804628"/>
              <a:gd name="connsiteX9" fmla="*/ 1583585 w 2807036"/>
              <a:gd name="connsiteY9" fmla="*/ 2796782 h 2804628"/>
              <a:gd name="connsiteX10" fmla="*/ 1529213 w 2807036"/>
              <a:gd name="connsiteY10" fmla="*/ 2804628 h 2804628"/>
              <a:gd name="connsiteX11" fmla="*/ 1284499 w 2807036"/>
              <a:gd name="connsiteY11" fmla="*/ 2804628 h 2804628"/>
              <a:gd name="connsiteX12" fmla="*/ 1230128 w 2807036"/>
              <a:gd name="connsiteY12" fmla="*/ 2796782 h 2804628"/>
              <a:gd name="connsiteX13" fmla="*/ 752563 w 2807036"/>
              <a:gd name="connsiteY13" fmla="*/ 2542704 h 2804628"/>
              <a:gd name="connsiteX14" fmla="*/ 271018 w 2807036"/>
              <a:gd name="connsiteY14" fmla="*/ 2061158 h 2804628"/>
              <a:gd name="connsiteX15" fmla="*/ 271018 w 2807036"/>
              <a:gd name="connsiteY15" fmla="*/ 752572 h 2804628"/>
              <a:gd name="connsiteX16" fmla="*/ 752573 w 2807036"/>
              <a:gd name="connsiteY16" fmla="*/ 271017 h 2804628"/>
              <a:gd name="connsiteX17" fmla="*/ 1406866 w 2807036"/>
              <a:gd name="connsiteY17" fmla="*/ 0 h 28046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807036" h="2804628">
                <a:moveTo>
                  <a:pt x="1406866" y="0"/>
                </a:moveTo>
                <a:cubicBezTo>
                  <a:pt x="1643674" y="0"/>
                  <a:pt x="1880481" y="90339"/>
                  <a:pt x="2061159" y="271017"/>
                </a:cubicBezTo>
                <a:lnTo>
                  <a:pt x="2542705" y="752562"/>
                </a:lnTo>
                <a:cubicBezTo>
                  <a:pt x="2678213" y="888071"/>
                  <a:pt x="2762906" y="1055152"/>
                  <a:pt x="2796783" y="1230127"/>
                </a:cubicBezTo>
                <a:lnTo>
                  <a:pt x="2807036" y="1301178"/>
                </a:lnTo>
                <a:lnTo>
                  <a:pt x="2807036" y="1512532"/>
                </a:lnTo>
                <a:lnTo>
                  <a:pt x="2796783" y="1583584"/>
                </a:lnTo>
                <a:cubicBezTo>
                  <a:pt x="2762906" y="1758558"/>
                  <a:pt x="2678213" y="1925640"/>
                  <a:pt x="2542705" y="2061148"/>
                </a:cubicBezTo>
                <a:lnTo>
                  <a:pt x="2061149" y="2542704"/>
                </a:lnTo>
                <a:cubicBezTo>
                  <a:pt x="1925641" y="2678212"/>
                  <a:pt x="1758559" y="2762905"/>
                  <a:pt x="1583585" y="2796782"/>
                </a:cubicBezTo>
                <a:lnTo>
                  <a:pt x="1529213" y="2804628"/>
                </a:lnTo>
                <a:lnTo>
                  <a:pt x="1284499" y="2804628"/>
                </a:lnTo>
                <a:lnTo>
                  <a:pt x="1230128" y="2796782"/>
                </a:lnTo>
                <a:cubicBezTo>
                  <a:pt x="1055153" y="2762905"/>
                  <a:pt x="888072" y="2678212"/>
                  <a:pt x="752563" y="2542704"/>
                </a:cubicBezTo>
                <a:lnTo>
                  <a:pt x="271018" y="2061158"/>
                </a:lnTo>
                <a:cubicBezTo>
                  <a:pt x="-90339" y="1699802"/>
                  <a:pt x="-90339" y="1113928"/>
                  <a:pt x="271018" y="752572"/>
                </a:cubicBezTo>
                <a:lnTo>
                  <a:pt x="752573" y="271017"/>
                </a:lnTo>
                <a:cubicBezTo>
                  <a:pt x="933252" y="90339"/>
                  <a:pt x="1170059" y="0"/>
                  <a:pt x="1406866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r>
              <a:rPr lang="en-US"/>
              <a:t>Click icon to add picture</a:t>
            </a:r>
          </a:p>
        </p:txBody>
      </p:sp>
      <p:sp>
        <p:nvSpPr>
          <p:cNvPr id="7" name="Freeform: Shape 7">
            <a:extLst>
              <a:ext uri="{FF2B5EF4-FFF2-40B4-BE49-F238E27FC236}">
                <a16:creationId xmlns:a16="http://schemas.microsoft.com/office/drawing/2014/main" id="{23B832CC-E04A-47A7-966D-475AEA6409AB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8252398" y="2491272"/>
            <a:ext cx="2807036" cy="2804628"/>
          </a:xfrm>
          <a:custGeom>
            <a:avLst/>
            <a:gdLst>
              <a:gd name="connsiteX0" fmla="*/ 1406866 w 2807036"/>
              <a:gd name="connsiteY0" fmla="*/ 0 h 2804628"/>
              <a:gd name="connsiteX1" fmla="*/ 2061159 w 2807036"/>
              <a:gd name="connsiteY1" fmla="*/ 271017 h 2804628"/>
              <a:gd name="connsiteX2" fmla="*/ 2542705 w 2807036"/>
              <a:gd name="connsiteY2" fmla="*/ 752562 h 2804628"/>
              <a:gd name="connsiteX3" fmla="*/ 2796783 w 2807036"/>
              <a:gd name="connsiteY3" fmla="*/ 1230127 h 2804628"/>
              <a:gd name="connsiteX4" fmla="*/ 2807036 w 2807036"/>
              <a:gd name="connsiteY4" fmla="*/ 1301178 h 2804628"/>
              <a:gd name="connsiteX5" fmla="*/ 2807036 w 2807036"/>
              <a:gd name="connsiteY5" fmla="*/ 1512532 h 2804628"/>
              <a:gd name="connsiteX6" fmla="*/ 2796783 w 2807036"/>
              <a:gd name="connsiteY6" fmla="*/ 1583584 h 2804628"/>
              <a:gd name="connsiteX7" fmla="*/ 2542705 w 2807036"/>
              <a:gd name="connsiteY7" fmla="*/ 2061148 h 2804628"/>
              <a:gd name="connsiteX8" fmla="*/ 2061149 w 2807036"/>
              <a:gd name="connsiteY8" fmla="*/ 2542704 h 2804628"/>
              <a:gd name="connsiteX9" fmla="*/ 1583585 w 2807036"/>
              <a:gd name="connsiteY9" fmla="*/ 2796782 h 2804628"/>
              <a:gd name="connsiteX10" fmla="*/ 1529213 w 2807036"/>
              <a:gd name="connsiteY10" fmla="*/ 2804628 h 2804628"/>
              <a:gd name="connsiteX11" fmla="*/ 1284499 w 2807036"/>
              <a:gd name="connsiteY11" fmla="*/ 2804628 h 2804628"/>
              <a:gd name="connsiteX12" fmla="*/ 1230128 w 2807036"/>
              <a:gd name="connsiteY12" fmla="*/ 2796782 h 2804628"/>
              <a:gd name="connsiteX13" fmla="*/ 752563 w 2807036"/>
              <a:gd name="connsiteY13" fmla="*/ 2542704 h 2804628"/>
              <a:gd name="connsiteX14" fmla="*/ 271018 w 2807036"/>
              <a:gd name="connsiteY14" fmla="*/ 2061158 h 2804628"/>
              <a:gd name="connsiteX15" fmla="*/ 271018 w 2807036"/>
              <a:gd name="connsiteY15" fmla="*/ 752572 h 2804628"/>
              <a:gd name="connsiteX16" fmla="*/ 752573 w 2807036"/>
              <a:gd name="connsiteY16" fmla="*/ 271017 h 2804628"/>
              <a:gd name="connsiteX17" fmla="*/ 1406866 w 2807036"/>
              <a:gd name="connsiteY17" fmla="*/ 0 h 28046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807036" h="2804628">
                <a:moveTo>
                  <a:pt x="1406866" y="0"/>
                </a:moveTo>
                <a:cubicBezTo>
                  <a:pt x="1643674" y="0"/>
                  <a:pt x="1880481" y="90339"/>
                  <a:pt x="2061159" y="271017"/>
                </a:cubicBezTo>
                <a:lnTo>
                  <a:pt x="2542705" y="752562"/>
                </a:lnTo>
                <a:cubicBezTo>
                  <a:pt x="2678213" y="888071"/>
                  <a:pt x="2762906" y="1055152"/>
                  <a:pt x="2796783" y="1230127"/>
                </a:cubicBezTo>
                <a:lnTo>
                  <a:pt x="2807036" y="1301178"/>
                </a:lnTo>
                <a:lnTo>
                  <a:pt x="2807036" y="1512532"/>
                </a:lnTo>
                <a:lnTo>
                  <a:pt x="2796783" y="1583584"/>
                </a:lnTo>
                <a:cubicBezTo>
                  <a:pt x="2762906" y="1758558"/>
                  <a:pt x="2678213" y="1925640"/>
                  <a:pt x="2542705" y="2061148"/>
                </a:cubicBezTo>
                <a:lnTo>
                  <a:pt x="2061149" y="2542704"/>
                </a:lnTo>
                <a:cubicBezTo>
                  <a:pt x="1925641" y="2678212"/>
                  <a:pt x="1758559" y="2762905"/>
                  <a:pt x="1583585" y="2796782"/>
                </a:cubicBezTo>
                <a:lnTo>
                  <a:pt x="1529213" y="2804628"/>
                </a:lnTo>
                <a:lnTo>
                  <a:pt x="1284499" y="2804628"/>
                </a:lnTo>
                <a:lnTo>
                  <a:pt x="1230128" y="2796782"/>
                </a:lnTo>
                <a:cubicBezTo>
                  <a:pt x="1055153" y="2762905"/>
                  <a:pt x="888072" y="2678212"/>
                  <a:pt x="752563" y="2542704"/>
                </a:cubicBezTo>
                <a:lnTo>
                  <a:pt x="271018" y="2061158"/>
                </a:lnTo>
                <a:cubicBezTo>
                  <a:pt x="-90339" y="1699802"/>
                  <a:pt x="-90339" y="1113928"/>
                  <a:pt x="271018" y="752572"/>
                </a:cubicBezTo>
                <a:lnTo>
                  <a:pt x="752573" y="271017"/>
                </a:lnTo>
                <a:cubicBezTo>
                  <a:pt x="933252" y="90339"/>
                  <a:pt x="1170059" y="0"/>
                  <a:pt x="1406866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r>
              <a:rPr lang="en-US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38351295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2F336D-39DA-4C4A-A2FD-79D8377F2325}" type="datetime1">
              <a:rPr lang="en-US" smtClean="0"/>
              <a:t>6/15/2026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J. Crandell - Crime Analyst 1/9/25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28E537-E56B-49CA-B596-52598082FBE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53383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51013" y="3308581"/>
            <a:ext cx="8686800" cy="1468800"/>
          </a:xfrm>
        </p:spPr>
        <p:txBody>
          <a:bodyPr anchor="b"/>
          <a:lstStyle>
            <a:lvl1pPr algn="r">
              <a:defRPr sz="4000" b="0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51011" y="4777381"/>
            <a:ext cx="8686801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200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964D78-002C-414B-A6FB-46634791AE30}" type="datetime1">
              <a:rPr lang="en-US" smtClean="0"/>
              <a:t>6/15/2026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J. Crandell - Crime Analyst 1/9/25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28E537-E56B-49CA-B596-52598082FBE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09415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41412" y="2666999"/>
            <a:ext cx="4876800" cy="3124201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0612" y="2667000"/>
            <a:ext cx="4876800" cy="3124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1DB820-7ADD-4872-BCC5-32AEB36C5937}" type="datetime1">
              <a:rPr lang="en-US" smtClean="0"/>
              <a:t>6/15/2026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J. Crandell - Crime Analyst 1/9/25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28E537-E56B-49CA-B596-52598082FBE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68990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29280" y="2658533"/>
            <a:ext cx="4588931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41412" y="3243262"/>
            <a:ext cx="4876800" cy="2547937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43133" y="2667000"/>
            <a:ext cx="4604280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0612" y="3243262"/>
            <a:ext cx="4876801" cy="2547937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304302-EC27-4FA3-A957-0222C18CF435}" type="datetime1">
              <a:rPr lang="en-US" smtClean="0"/>
              <a:t>6/15/2026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J. Crandell - Crime Analyst 1/9/25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28E537-E56B-49CA-B596-52598082FBE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45196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F7EDC9-3653-48B6-9307-3DA34DAD9730}" type="datetime1">
              <a:rPr lang="en-US" smtClean="0"/>
              <a:t>6/15/2026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J. Crandell - Crime Analyst 1/9/25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28E537-E56B-49CA-B596-52598082FBE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50993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11D9DD-90AA-4C09-91A6-8B6C9C462EB4}" type="datetime1">
              <a:rPr lang="en-US" smtClean="0"/>
              <a:t>6/15/2026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J. Crandell - Crime Analyst 1/9/25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28E537-E56B-49CA-B596-52598082FBE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07255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1600200"/>
            <a:ext cx="3549121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03812" y="609601"/>
            <a:ext cx="5943601" cy="51816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1" y="2971800"/>
            <a:ext cx="3549121" cy="1828800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BD05AA-BFA0-454E-AC6C-ABED3C790926}" type="datetime1">
              <a:rPr lang="en-US" smtClean="0"/>
              <a:t>6/15/2026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J. Crandell - Crime Analyst 1/9/25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28E537-E56B-49CA-B596-52598082FBE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7241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1600200"/>
            <a:ext cx="5334001" cy="13716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33733" y="-18288"/>
            <a:ext cx="3276599" cy="6903720"/>
          </a:xfr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080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1" y="2971800"/>
            <a:ext cx="5334001" cy="1828800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399212" y="5883275"/>
            <a:ext cx="914400" cy="365125"/>
          </a:xfrm>
        </p:spPr>
        <p:txBody>
          <a:bodyPr/>
          <a:lstStyle/>
          <a:p>
            <a:fld id="{D7F7920F-2133-4794-93F4-86B0824951C1}" type="datetime1">
              <a:rPr lang="en-US" smtClean="0"/>
              <a:t>6/15/2026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141412" y="5883275"/>
            <a:ext cx="5105400" cy="365125"/>
          </a:xfrm>
        </p:spPr>
        <p:txBody>
          <a:bodyPr/>
          <a:lstStyle/>
          <a:p>
            <a:r>
              <a:rPr lang="en-US"/>
              <a:t>J. Crandell - Crime Analyst 1/9/25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42612" y="5883275"/>
            <a:ext cx="322567" cy="365125"/>
          </a:xfrm>
        </p:spPr>
        <p:txBody>
          <a:bodyPr/>
          <a:lstStyle/>
          <a:p>
            <a:fld id="{A428E537-E56B-49CA-B596-52598082FBE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5594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9905998" cy="1905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3" y="2666999"/>
            <a:ext cx="9905998" cy="312420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837612" y="588327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 b="1" i="0">
                <a:solidFill>
                  <a:schemeClr val="tx1">
                    <a:lumMod val="75000"/>
                  </a:schemeClr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+mn-lt"/>
              </a:defRPr>
            </a:lvl1pPr>
          </a:lstStyle>
          <a:p>
            <a:fld id="{7F4DC5EC-0CDF-4362-A4C5-BD572B33EF9B}" type="datetime1">
              <a:rPr lang="en-US" smtClean="0"/>
              <a:t>6/15/2026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41412" y="5883275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b="1" i="0">
                <a:solidFill>
                  <a:schemeClr val="tx1">
                    <a:lumMod val="75000"/>
                  </a:schemeClr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+mn-lt"/>
              </a:defRPr>
            </a:lvl1pPr>
          </a:lstStyle>
          <a:p>
            <a:r>
              <a:rPr lang="en-US"/>
              <a:t>J. Crandell - Crime Analyst 1/9/25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2" y="5883275"/>
            <a:ext cx="5511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 b="1" i="0">
                <a:solidFill>
                  <a:schemeClr val="tx1">
                    <a:lumMod val="75000"/>
                  </a:schemeClr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+mn-lt"/>
              </a:defRPr>
            </a:lvl1pPr>
          </a:lstStyle>
          <a:p>
            <a:fld id="{A428E537-E56B-49CA-B596-52598082FBE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0956949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</p:sldLayoutIdLst>
  <p:hf sldNum="0" hdr="0" dt="0"/>
  <p:txStyles>
    <p:titleStyle>
      <a:lvl1pPr algn="l" defTabSz="457200" rtl="0" eaLnBrk="1" latinLnBrk="0" hangingPunct="1">
        <a:spcBef>
          <a:spcPct val="0"/>
        </a:spcBef>
        <a:buNone/>
        <a:defRPr sz="3200" kern="1200" cap="all">
          <a:ln w="3175" cmpd="sng">
            <a:noFill/>
          </a:ln>
          <a:gradFill flip="none" rotWithShape="1">
            <a:gsLst>
              <a:gs pos="0">
                <a:schemeClr val="tx1"/>
              </a:gs>
              <a:gs pos="100000">
                <a:schemeClr val="tx1">
                  <a:lumMod val="6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65000"/>
                <a:lumOff val="35000"/>
                <a:alpha val="40000"/>
              </a:schemeClr>
            </a:glow>
            <a:outerShdw blurRad="28575" dist="38100" dir="1404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20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18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16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14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14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12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12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12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12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package" Target="../embeddings/Microsoft_Excel_Worksheet.xlsx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7BCF6D7-4AF6-70FE-8947-4B01850F945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id="{FE0A1090-0F7B-7C3A-AD8E-5DEB6EABE4FB}"/>
              </a:ext>
            </a:extLst>
          </p:cNvPr>
          <p:cNvGrpSpPr/>
          <p:nvPr/>
        </p:nvGrpSpPr>
        <p:grpSpPr>
          <a:xfrm>
            <a:off x="7563175" y="2797221"/>
            <a:ext cx="4364040" cy="1597975"/>
            <a:chOff x="7416327" y="2931658"/>
            <a:chExt cx="4775672" cy="994683"/>
          </a:xfrm>
        </p:grpSpPr>
        <p:sp>
          <p:nvSpPr>
            <p:cNvPr id="9" name="Rectangle: Rounded Corners 8">
              <a:extLst>
                <a:ext uri="{FF2B5EF4-FFF2-40B4-BE49-F238E27FC236}">
                  <a16:creationId xmlns:a16="http://schemas.microsoft.com/office/drawing/2014/main" id="{09C82918-093E-0280-EA22-51B5FAF5084E}"/>
                </a:ext>
              </a:extLst>
            </p:cNvPr>
            <p:cNvSpPr/>
            <p:nvPr/>
          </p:nvSpPr>
          <p:spPr>
            <a:xfrm>
              <a:off x="7416327" y="2931658"/>
              <a:ext cx="1343158" cy="852905"/>
            </a:xfrm>
            <a:prstGeom prst="roundRect">
              <a:avLst>
                <a:gd name="adj" fmla="val 10000"/>
              </a:avLst>
            </a:prstGeom>
            <a:scene3d>
              <a:camera prst="orthographicFront"/>
              <a:lightRig rig="flat" dir="t"/>
            </a:scene3d>
            <a:sp3d prstMaterial="plastic">
              <a:bevelT w="120900" h="88900"/>
              <a:bevelB w="88900" h="31750" prst="angle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2">
                <a:hueOff val="0"/>
                <a:satOff val="0"/>
                <a:lumOff val="0"/>
                <a:alphaOff val="0"/>
              </a:schemeClr>
            </a:fillRef>
            <a:effectRef idx="2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endParaRPr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1505BDAF-F9C3-380C-2292-F10DB51A5E96}"/>
                </a:ext>
              </a:extLst>
            </p:cNvPr>
            <p:cNvSpPr/>
            <p:nvPr/>
          </p:nvSpPr>
          <p:spPr>
            <a:xfrm>
              <a:off x="7565566" y="3073436"/>
              <a:ext cx="1343158" cy="852905"/>
            </a:xfrm>
            <a:custGeom>
              <a:avLst/>
              <a:gdLst>
                <a:gd name="connsiteX0" fmla="*/ 0 w 1343158"/>
                <a:gd name="connsiteY0" fmla="*/ 85291 h 852905"/>
                <a:gd name="connsiteX1" fmla="*/ 85291 w 1343158"/>
                <a:gd name="connsiteY1" fmla="*/ 0 h 852905"/>
                <a:gd name="connsiteX2" fmla="*/ 1257868 w 1343158"/>
                <a:gd name="connsiteY2" fmla="*/ 0 h 852905"/>
                <a:gd name="connsiteX3" fmla="*/ 1343159 w 1343158"/>
                <a:gd name="connsiteY3" fmla="*/ 85291 h 852905"/>
                <a:gd name="connsiteX4" fmla="*/ 1343158 w 1343158"/>
                <a:gd name="connsiteY4" fmla="*/ 767615 h 852905"/>
                <a:gd name="connsiteX5" fmla="*/ 1257867 w 1343158"/>
                <a:gd name="connsiteY5" fmla="*/ 852906 h 852905"/>
                <a:gd name="connsiteX6" fmla="*/ 85291 w 1343158"/>
                <a:gd name="connsiteY6" fmla="*/ 852905 h 852905"/>
                <a:gd name="connsiteX7" fmla="*/ 0 w 1343158"/>
                <a:gd name="connsiteY7" fmla="*/ 767614 h 852905"/>
                <a:gd name="connsiteX8" fmla="*/ 0 w 1343158"/>
                <a:gd name="connsiteY8" fmla="*/ 85291 h 8529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43158" h="852905">
                  <a:moveTo>
                    <a:pt x="0" y="85291"/>
                  </a:moveTo>
                  <a:cubicBezTo>
                    <a:pt x="0" y="38186"/>
                    <a:pt x="38186" y="0"/>
                    <a:pt x="85291" y="0"/>
                  </a:cubicBezTo>
                  <a:lnTo>
                    <a:pt x="1257868" y="0"/>
                  </a:lnTo>
                  <a:cubicBezTo>
                    <a:pt x="1304973" y="0"/>
                    <a:pt x="1343159" y="38186"/>
                    <a:pt x="1343159" y="85291"/>
                  </a:cubicBezTo>
                  <a:cubicBezTo>
                    <a:pt x="1343159" y="312732"/>
                    <a:pt x="1343158" y="540174"/>
                    <a:pt x="1343158" y="767615"/>
                  </a:cubicBezTo>
                  <a:cubicBezTo>
                    <a:pt x="1343158" y="814720"/>
                    <a:pt x="1304972" y="852906"/>
                    <a:pt x="1257867" y="852906"/>
                  </a:cubicBezTo>
                  <a:lnTo>
                    <a:pt x="85291" y="852905"/>
                  </a:lnTo>
                  <a:cubicBezTo>
                    <a:pt x="38186" y="852905"/>
                    <a:pt x="0" y="814719"/>
                    <a:pt x="0" y="767614"/>
                  </a:cubicBezTo>
                  <a:lnTo>
                    <a:pt x="0" y="85291"/>
                  </a:lnTo>
                  <a:close/>
                </a:path>
              </a:pathLst>
            </a:custGeom>
            <a:scene3d>
              <a:camera prst="orthographicFront"/>
              <a:lightRig rig="flat" dir="t"/>
            </a:scene3d>
            <a:sp3d z="190500" extrusionH="12700" prstMaterial="plastic">
              <a:bevelT w="50800" h="50800"/>
            </a:sp3d>
          </p:spPr>
          <p:style>
            <a:lnRef idx="1">
              <a:schemeClr val="accent2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2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85941" tIns="85941" rIns="85941" bIns="85941" numCol="1" spcCol="1270" anchor="ctr" anchorCtr="0">
              <a:noAutofit/>
            </a:bodyPr>
            <a:lstStyle/>
            <a:p>
              <a:pPr marL="0" marR="0" lvl="0" indent="0" algn="ctr" defTabSz="7112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600" b="0" i="0" u="none" strike="noStrike" kern="1200" cap="none" spc="0" normalizeH="0" baseline="0" noProof="0">
                  <a:ln>
                    <a:noFill/>
                  </a:ln>
                  <a:solidFill>
                    <a:prstClr val="black">
                      <a:hueOff val="0"/>
                      <a:satOff val="0"/>
                      <a:lumOff val="0"/>
                      <a:alphaOff val="0"/>
                    </a:prstClr>
                  </a:solidFill>
                  <a:effectLst/>
                  <a:uLnTx/>
                  <a:uFillTx/>
                  <a:latin typeface="Century Gothic" panose="020B0502020202020204"/>
                  <a:ea typeface="+mn-ea"/>
                  <a:cs typeface="+mn-cs"/>
                </a:rPr>
                <a:t>Group A Offenses	</a:t>
              </a:r>
            </a:p>
          </p:txBody>
        </p:sp>
        <p:sp>
          <p:nvSpPr>
            <p:cNvPr id="11" name="Rectangle: Rounded Corners 10">
              <a:extLst>
                <a:ext uri="{FF2B5EF4-FFF2-40B4-BE49-F238E27FC236}">
                  <a16:creationId xmlns:a16="http://schemas.microsoft.com/office/drawing/2014/main" id="{2D2A290B-815A-C56B-08D9-D5B33BB4ADFA}"/>
                </a:ext>
              </a:extLst>
            </p:cNvPr>
            <p:cNvSpPr/>
            <p:nvPr/>
          </p:nvSpPr>
          <p:spPr>
            <a:xfrm>
              <a:off x="9057964" y="2931658"/>
              <a:ext cx="1343158" cy="852905"/>
            </a:xfrm>
            <a:prstGeom prst="roundRect">
              <a:avLst>
                <a:gd name="adj" fmla="val 10000"/>
              </a:avLst>
            </a:prstGeom>
            <a:scene3d>
              <a:camera prst="orthographicFront"/>
              <a:lightRig rig="flat" dir="t"/>
            </a:scene3d>
            <a:sp3d prstMaterial="plastic">
              <a:bevelT w="120900" h="88900"/>
              <a:bevelB w="88900" h="31750" prst="angle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2">
                <a:hueOff val="0"/>
                <a:satOff val="0"/>
                <a:lumOff val="0"/>
                <a:alphaOff val="0"/>
              </a:schemeClr>
            </a:fillRef>
            <a:effectRef idx="2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endParaRPr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51454FD8-7BB0-6C72-81AF-8615102EBF99}"/>
                </a:ext>
              </a:extLst>
            </p:cNvPr>
            <p:cNvSpPr/>
            <p:nvPr/>
          </p:nvSpPr>
          <p:spPr>
            <a:xfrm>
              <a:off x="9207204" y="3073436"/>
              <a:ext cx="1343158" cy="852905"/>
            </a:xfrm>
            <a:custGeom>
              <a:avLst/>
              <a:gdLst>
                <a:gd name="connsiteX0" fmla="*/ 0 w 1343158"/>
                <a:gd name="connsiteY0" fmla="*/ 85291 h 852905"/>
                <a:gd name="connsiteX1" fmla="*/ 85291 w 1343158"/>
                <a:gd name="connsiteY1" fmla="*/ 0 h 852905"/>
                <a:gd name="connsiteX2" fmla="*/ 1257868 w 1343158"/>
                <a:gd name="connsiteY2" fmla="*/ 0 h 852905"/>
                <a:gd name="connsiteX3" fmla="*/ 1343159 w 1343158"/>
                <a:gd name="connsiteY3" fmla="*/ 85291 h 852905"/>
                <a:gd name="connsiteX4" fmla="*/ 1343158 w 1343158"/>
                <a:gd name="connsiteY4" fmla="*/ 767615 h 852905"/>
                <a:gd name="connsiteX5" fmla="*/ 1257867 w 1343158"/>
                <a:gd name="connsiteY5" fmla="*/ 852906 h 852905"/>
                <a:gd name="connsiteX6" fmla="*/ 85291 w 1343158"/>
                <a:gd name="connsiteY6" fmla="*/ 852905 h 852905"/>
                <a:gd name="connsiteX7" fmla="*/ 0 w 1343158"/>
                <a:gd name="connsiteY7" fmla="*/ 767614 h 852905"/>
                <a:gd name="connsiteX8" fmla="*/ 0 w 1343158"/>
                <a:gd name="connsiteY8" fmla="*/ 85291 h 8529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43158" h="852905">
                  <a:moveTo>
                    <a:pt x="0" y="85291"/>
                  </a:moveTo>
                  <a:cubicBezTo>
                    <a:pt x="0" y="38186"/>
                    <a:pt x="38186" y="0"/>
                    <a:pt x="85291" y="0"/>
                  </a:cubicBezTo>
                  <a:lnTo>
                    <a:pt x="1257868" y="0"/>
                  </a:lnTo>
                  <a:cubicBezTo>
                    <a:pt x="1304973" y="0"/>
                    <a:pt x="1343159" y="38186"/>
                    <a:pt x="1343159" y="85291"/>
                  </a:cubicBezTo>
                  <a:cubicBezTo>
                    <a:pt x="1343159" y="312732"/>
                    <a:pt x="1343158" y="540174"/>
                    <a:pt x="1343158" y="767615"/>
                  </a:cubicBezTo>
                  <a:cubicBezTo>
                    <a:pt x="1343158" y="814720"/>
                    <a:pt x="1304972" y="852906"/>
                    <a:pt x="1257867" y="852906"/>
                  </a:cubicBezTo>
                  <a:lnTo>
                    <a:pt x="85291" y="852905"/>
                  </a:lnTo>
                  <a:cubicBezTo>
                    <a:pt x="38186" y="852905"/>
                    <a:pt x="0" y="814719"/>
                    <a:pt x="0" y="767614"/>
                  </a:cubicBezTo>
                  <a:lnTo>
                    <a:pt x="0" y="85291"/>
                  </a:lnTo>
                  <a:close/>
                </a:path>
              </a:pathLst>
            </a:custGeom>
            <a:scene3d>
              <a:camera prst="orthographicFront"/>
              <a:lightRig rig="flat" dir="t"/>
            </a:scene3d>
            <a:sp3d z="190500" extrusionH="12700" prstMaterial="plastic">
              <a:bevelT w="50800" h="50800"/>
            </a:sp3d>
          </p:spPr>
          <p:style>
            <a:lnRef idx="1">
              <a:schemeClr val="accent2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2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85941" tIns="85941" rIns="85941" bIns="85941" numCol="1" spcCol="1270" anchor="ctr" anchorCtr="0">
              <a:noAutofit/>
            </a:bodyPr>
            <a:lstStyle/>
            <a:p>
              <a:pPr marL="0" marR="0" lvl="0" indent="0" algn="ctr" defTabSz="7112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600" b="0" i="0" u="none" strike="noStrike" kern="1200" cap="none" spc="0" normalizeH="0" baseline="0" noProof="0">
                  <a:ln>
                    <a:noFill/>
                  </a:ln>
                  <a:solidFill>
                    <a:prstClr val="black">
                      <a:hueOff val="0"/>
                      <a:satOff val="0"/>
                      <a:lumOff val="0"/>
                      <a:alphaOff val="0"/>
                    </a:prstClr>
                  </a:solidFill>
                  <a:effectLst/>
                  <a:uLnTx/>
                  <a:uFillTx/>
                  <a:latin typeface="Century Gothic" panose="020B0502020202020204"/>
                  <a:ea typeface="+mn-ea"/>
                  <a:cs typeface="+mn-cs"/>
                </a:rPr>
                <a:t>Year to Date	</a:t>
              </a:r>
            </a:p>
          </p:txBody>
        </p:sp>
        <p:sp>
          <p:nvSpPr>
            <p:cNvPr id="13" name="Rectangle: Rounded Corners 12">
              <a:extLst>
                <a:ext uri="{FF2B5EF4-FFF2-40B4-BE49-F238E27FC236}">
                  <a16:creationId xmlns:a16="http://schemas.microsoft.com/office/drawing/2014/main" id="{A9764891-9AF8-B634-B2BB-F0DBB683D931}"/>
                </a:ext>
              </a:extLst>
            </p:cNvPr>
            <p:cNvSpPr/>
            <p:nvPr/>
          </p:nvSpPr>
          <p:spPr>
            <a:xfrm>
              <a:off x="10699602" y="2931658"/>
              <a:ext cx="1343158" cy="852905"/>
            </a:xfrm>
            <a:prstGeom prst="roundRect">
              <a:avLst>
                <a:gd name="adj" fmla="val 10000"/>
              </a:avLst>
            </a:prstGeom>
            <a:scene3d>
              <a:camera prst="orthographicFront"/>
              <a:lightRig rig="flat" dir="t"/>
            </a:scene3d>
            <a:sp3d prstMaterial="plastic">
              <a:bevelT w="120900" h="88900"/>
              <a:bevelB w="88900" h="31750" prst="angle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2">
                <a:hueOff val="0"/>
                <a:satOff val="0"/>
                <a:lumOff val="0"/>
                <a:alphaOff val="0"/>
              </a:schemeClr>
            </a:fillRef>
            <a:effectRef idx="2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endParaRPr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6EF57651-5157-7F3B-56CB-318DF589DC6C}"/>
                </a:ext>
              </a:extLst>
            </p:cNvPr>
            <p:cNvSpPr/>
            <p:nvPr/>
          </p:nvSpPr>
          <p:spPr>
            <a:xfrm>
              <a:off x="10848841" y="3073436"/>
              <a:ext cx="1343158" cy="852905"/>
            </a:xfrm>
            <a:custGeom>
              <a:avLst/>
              <a:gdLst>
                <a:gd name="connsiteX0" fmla="*/ 0 w 1343158"/>
                <a:gd name="connsiteY0" fmla="*/ 85291 h 852905"/>
                <a:gd name="connsiteX1" fmla="*/ 85291 w 1343158"/>
                <a:gd name="connsiteY1" fmla="*/ 0 h 852905"/>
                <a:gd name="connsiteX2" fmla="*/ 1257868 w 1343158"/>
                <a:gd name="connsiteY2" fmla="*/ 0 h 852905"/>
                <a:gd name="connsiteX3" fmla="*/ 1343159 w 1343158"/>
                <a:gd name="connsiteY3" fmla="*/ 85291 h 852905"/>
                <a:gd name="connsiteX4" fmla="*/ 1343158 w 1343158"/>
                <a:gd name="connsiteY4" fmla="*/ 767615 h 852905"/>
                <a:gd name="connsiteX5" fmla="*/ 1257867 w 1343158"/>
                <a:gd name="connsiteY5" fmla="*/ 852906 h 852905"/>
                <a:gd name="connsiteX6" fmla="*/ 85291 w 1343158"/>
                <a:gd name="connsiteY6" fmla="*/ 852905 h 852905"/>
                <a:gd name="connsiteX7" fmla="*/ 0 w 1343158"/>
                <a:gd name="connsiteY7" fmla="*/ 767614 h 852905"/>
                <a:gd name="connsiteX8" fmla="*/ 0 w 1343158"/>
                <a:gd name="connsiteY8" fmla="*/ 85291 h 8529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43158" h="852905">
                  <a:moveTo>
                    <a:pt x="0" y="85291"/>
                  </a:moveTo>
                  <a:cubicBezTo>
                    <a:pt x="0" y="38186"/>
                    <a:pt x="38186" y="0"/>
                    <a:pt x="85291" y="0"/>
                  </a:cubicBezTo>
                  <a:lnTo>
                    <a:pt x="1257868" y="0"/>
                  </a:lnTo>
                  <a:cubicBezTo>
                    <a:pt x="1304973" y="0"/>
                    <a:pt x="1343159" y="38186"/>
                    <a:pt x="1343159" y="85291"/>
                  </a:cubicBezTo>
                  <a:cubicBezTo>
                    <a:pt x="1343159" y="312732"/>
                    <a:pt x="1343158" y="540174"/>
                    <a:pt x="1343158" y="767615"/>
                  </a:cubicBezTo>
                  <a:cubicBezTo>
                    <a:pt x="1343158" y="814720"/>
                    <a:pt x="1304972" y="852906"/>
                    <a:pt x="1257867" y="852906"/>
                  </a:cubicBezTo>
                  <a:lnTo>
                    <a:pt x="85291" y="852905"/>
                  </a:lnTo>
                  <a:cubicBezTo>
                    <a:pt x="38186" y="852905"/>
                    <a:pt x="0" y="814719"/>
                    <a:pt x="0" y="767614"/>
                  </a:cubicBezTo>
                  <a:lnTo>
                    <a:pt x="0" y="85291"/>
                  </a:lnTo>
                  <a:close/>
                </a:path>
              </a:pathLst>
            </a:custGeom>
            <a:scene3d>
              <a:camera prst="orthographicFront"/>
              <a:lightRig rig="flat" dir="t"/>
            </a:scene3d>
            <a:sp3d z="190500" extrusionH="12700" prstMaterial="plastic">
              <a:bevelT w="50800" h="50800"/>
            </a:sp3d>
          </p:spPr>
          <p:style>
            <a:lnRef idx="1">
              <a:schemeClr val="accent2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2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85941" tIns="85941" rIns="85941" bIns="85941" numCol="1" spcCol="1270" anchor="ctr" anchorCtr="0">
              <a:noAutofit/>
            </a:bodyPr>
            <a:lstStyle/>
            <a:p>
              <a:pPr marL="0" marR="0" lvl="0" indent="0" algn="ctr" defTabSz="7112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hueOff val="0"/>
                      <a:satOff val="0"/>
                      <a:lumOff val="0"/>
                      <a:alphaOff val="0"/>
                    </a:prstClr>
                  </a:solidFill>
                  <a:effectLst/>
                  <a:uLnTx/>
                  <a:uFillTx/>
                  <a:latin typeface="Century Gothic" panose="020B0502020202020204"/>
                  <a:ea typeface="+mn-ea"/>
                  <a:cs typeface="+mn-cs"/>
                </a:rPr>
                <a:t>01/01/26 – 02/28/</a:t>
              </a:r>
              <a:r>
                <a:rPr lang="en-US" sz="1600" dirty="0">
                  <a:solidFill>
                    <a:prstClr val="black">
                      <a:hueOff val="0"/>
                      <a:satOff val="0"/>
                      <a:lumOff val="0"/>
                      <a:alphaOff val="0"/>
                    </a:prstClr>
                  </a:solidFill>
                  <a:latin typeface="Century Gothic" panose="020B0502020202020204"/>
                </a:rPr>
                <a:t>26</a:t>
              </a:r>
              <a:r>
                <a:rPr kumimoji="0" 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hueOff val="0"/>
                      <a:satOff val="0"/>
                      <a:lumOff val="0"/>
                      <a:alphaOff val="0"/>
                    </a:prstClr>
                  </a:solidFill>
                  <a:effectLst/>
                  <a:uLnTx/>
                  <a:uFillTx/>
                  <a:latin typeface="Century Gothic" panose="020B0502020202020204"/>
                  <a:ea typeface="+mn-ea"/>
                  <a:cs typeface="+mn-cs"/>
                </a:rPr>
                <a:t>	</a:t>
              </a:r>
            </a:p>
          </p:txBody>
        </p:sp>
      </p:grpSp>
      <p:sp>
        <p:nvSpPr>
          <p:cNvPr id="4" name="TextBox 3">
            <a:extLst>
              <a:ext uri="{FF2B5EF4-FFF2-40B4-BE49-F238E27FC236}">
                <a16:creationId xmlns:a16="http://schemas.microsoft.com/office/drawing/2014/main" id="{B7063EF9-4C23-D9E9-6EE9-ECFA7C6D363E}"/>
              </a:ext>
            </a:extLst>
          </p:cNvPr>
          <p:cNvSpPr txBox="1"/>
          <p:nvPr/>
        </p:nvSpPr>
        <p:spPr>
          <a:xfrm>
            <a:off x="264784" y="6291609"/>
            <a:ext cx="1948532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NC=not calculated</a:t>
            </a: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 </a:t>
            </a:r>
          </a:p>
        </p:txBody>
      </p:sp>
      <p:graphicFrame>
        <p:nvGraphicFramePr>
          <p:cNvPr id="6" name="Object 5">
            <a:extLst>
              <a:ext uri="{FF2B5EF4-FFF2-40B4-BE49-F238E27FC236}">
                <a16:creationId xmlns:a16="http://schemas.microsoft.com/office/drawing/2014/main" id="{DE65C7C8-B7A9-1C66-B429-526D78D58896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3490208"/>
              </p:ext>
            </p:extLst>
          </p:nvPr>
        </p:nvGraphicFramePr>
        <p:xfrm>
          <a:off x="419100" y="1287463"/>
          <a:ext cx="6904038" cy="44624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2" imgW="7458018" imgH="5286477" progId="Excel.Sheet.12">
                  <p:embed/>
                </p:oleObj>
              </mc:Choice>
              <mc:Fallback>
                <p:oleObj name="Worksheet" r:id="rId2" imgW="7458018" imgH="5286477" progId="Excel.Sheet.12">
                  <p:embed/>
                  <p:pic>
                    <p:nvPicPr>
                      <p:cNvPr id="6" name="Object 5">
                        <a:extLst>
                          <a:ext uri="{FF2B5EF4-FFF2-40B4-BE49-F238E27FC236}">
                            <a16:creationId xmlns:a16="http://schemas.microsoft.com/office/drawing/2014/main" id="{DE65C7C8-B7A9-1C66-B429-526D78D58896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419100" y="1287463"/>
                        <a:ext cx="6904038" cy="4462462"/>
                      </a:xfrm>
                      <a:prstGeom prst="rect">
                        <a:avLst/>
                      </a:prstGeom>
                      <a:ln>
                        <a:solidFill>
                          <a:schemeClr val="tx1"/>
                        </a:solidFill>
                      </a:ln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877003901"/>
      </p:ext>
    </p:extLst>
  </p:cSld>
  <p:clrMapOvr>
    <a:masterClrMapping/>
  </p:clrMapOvr>
  <p:transition spd="slow">
    <p:push dir="u"/>
  </p:transition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esh">
  <a:themeElements>
    <a:clrScheme name="Mesh">
      <a:dk1>
        <a:sysClr val="windowText" lastClr="000000"/>
      </a:dk1>
      <a:lt1>
        <a:sysClr val="window" lastClr="FFFFFF"/>
      </a:lt1>
      <a:dk2>
        <a:srgbClr val="363D46"/>
      </a:dk2>
      <a:lt2>
        <a:srgbClr val="EBEBEB"/>
      </a:lt2>
      <a:accent1>
        <a:srgbClr val="6F6F6F"/>
      </a:accent1>
      <a:accent2>
        <a:srgbClr val="BFBFA5"/>
      </a:accent2>
      <a:accent3>
        <a:srgbClr val="DCD084"/>
      </a:accent3>
      <a:accent4>
        <a:srgbClr val="E7BF5F"/>
      </a:accent4>
      <a:accent5>
        <a:srgbClr val="E9A039"/>
      </a:accent5>
      <a:accent6>
        <a:srgbClr val="CF7133"/>
      </a:accent6>
      <a:hlink>
        <a:srgbClr val="F28943"/>
      </a:hlink>
      <a:folHlink>
        <a:srgbClr val="F1B76C"/>
      </a:folHlink>
    </a:clrScheme>
    <a:fontScheme name="Mesh">
      <a:maj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Mesh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84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50800" dist="25400" dir="13500000">
              <a:srgbClr val="000000">
                <a:alpha val="5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>
            <a:bevelT w="25400" h="25400" prst="slope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98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28000"/>
                <a:satMod val="94000"/>
                <a:lumMod val="20000"/>
              </a:schemeClr>
              <a:schemeClr val="phClr">
                <a:tint val="94000"/>
                <a:shade val="84000"/>
                <a:satMod val="148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esh" id="{789EC3FE-34FD-429C-9918-760025E6C145}" vid="{B8BE45C0-8141-4D58-8C71-A009BC26FBBB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22</TotalTime>
  <Words>16</Words>
  <Application>Microsoft Office PowerPoint</Application>
  <PresentationFormat>Widescreen</PresentationFormat>
  <Paragraphs>4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Mesh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Kayla Cannon</dc:creator>
  <cp:lastModifiedBy>Cannon, Kayla</cp:lastModifiedBy>
  <cp:revision>2</cp:revision>
  <cp:lastPrinted>2026-02-09T20:01:24Z</cp:lastPrinted>
  <dcterms:created xsi:type="dcterms:W3CDTF">2025-11-07T15:35:13Z</dcterms:created>
  <dcterms:modified xsi:type="dcterms:W3CDTF">2026-06-15T22:20:11Z</dcterms:modified>
</cp:coreProperties>
</file>